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  <p:sldMasterId id="2147483658" r:id="rId2"/>
    <p:sldMasterId id="2147483659" r:id="rId3"/>
    <p:sldMasterId id="2147483660" r:id="rId4"/>
    <p:sldMasterId id="2147483661" r:id="rId5"/>
    <p:sldMasterId id="2147483662" r:id="rId6"/>
    <p:sldMasterId id="2147483663" r:id="rId7"/>
    <p:sldMasterId id="2147483655" r:id="rId8"/>
  </p:sldMasterIdLst>
  <p:notesMasterIdLst>
    <p:notesMasterId r:id="rId19"/>
  </p:notesMasterIdLst>
  <p:handoutMasterIdLst>
    <p:handoutMasterId r:id="rId20"/>
  </p:handoutMasterIdLst>
  <p:sldIdLst>
    <p:sldId id="364" r:id="rId9"/>
    <p:sldId id="388" r:id="rId10"/>
    <p:sldId id="389" r:id="rId11"/>
    <p:sldId id="384" r:id="rId12"/>
    <p:sldId id="385" r:id="rId13"/>
    <p:sldId id="386" r:id="rId14"/>
    <p:sldId id="393" r:id="rId15"/>
    <p:sldId id="387" r:id="rId16"/>
    <p:sldId id="391" r:id="rId17"/>
    <p:sldId id="382" r:id="rId18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0">
          <p15:clr>
            <a:srgbClr val="A4A3A4"/>
          </p15:clr>
        </p15:guide>
        <p15:guide id="2" orient="horz" pos="2812">
          <p15:clr>
            <a:srgbClr val="A4A3A4"/>
          </p15:clr>
        </p15:guide>
        <p15:guide id="3" orient="horz" pos="3875">
          <p15:clr>
            <a:srgbClr val="A4A3A4"/>
          </p15:clr>
        </p15:guide>
        <p15:guide id="4" orient="horz" pos="825">
          <p15:clr>
            <a:srgbClr val="A4A3A4"/>
          </p15:clr>
        </p15:guide>
        <p15:guide id="5" orient="horz" pos="3268">
          <p15:clr>
            <a:srgbClr val="A4A3A4"/>
          </p15:clr>
        </p15:guide>
        <p15:guide id="6" orient="horz" pos="589">
          <p15:clr>
            <a:srgbClr val="A4A3A4"/>
          </p15:clr>
        </p15:guide>
        <p15:guide id="7" orient="horz" pos="1247">
          <p15:clr>
            <a:srgbClr val="A4A3A4"/>
          </p15:clr>
        </p15:guide>
        <p15:guide id="8" pos="141">
          <p15:clr>
            <a:srgbClr val="A4A3A4"/>
          </p15:clr>
        </p15:guide>
        <p15:guide id="9" pos="1089">
          <p15:clr>
            <a:srgbClr val="A4A3A4"/>
          </p15:clr>
        </p15:guide>
        <p15:guide id="10" pos="1558">
          <p15:clr>
            <a:srgbClr val="A4A3A4"/>
          </p15:clr>
        </p15:guide>
        <p15:guide id="11" pos="5423">
          <p15:clr>
            <a:srgbClr val="A4A3A4"/>
          </p15:clr>
        </p15:guide>
        <p15:guide id="12" pos="3763">
          <p15:clr>
            <a:srgbClr val="A4A3A4"/>
          </p15:clr>
        </p15:guide>
        <p15:guide id="13" pos="5626">
          <p15:clr>
            <a:srgbClr val="A4A3A4"/>
          </p15:clr>
        </p15:guide>
        <p15:guide id="14" pos="1363">
          <p15:clr>
            <a:srgbClr val="A4A3A4"/>
          </p15:clr>
        </p15:guide>
        <p15:guide id="15" pos="2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_Melezhik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66FF"/>
    <a:srgbClr val="FF6600"/>
    <a:srgbClr val="003366"/>
    <a:srgbClr val="0000FF"/>
    <a:srgbClr val="0066CC"/>
    <a:srgbClr val="0033CC"/>
    <a:srgbClr val="00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27" autoAdjust="0"/>
    <p:restoredTop sz="94349" autoAdjust="0"/>
  </p:normalViewPr>
  <p:slideViewPr>
    <p:cSldViewPr snapToGrid="0">
      <p:cViewPr varScale="1">
        <p:scale>
          <a:sx n="114" d="100"/>
          <a:sy n="114" d="100"/>
        </p:scale>
        <p:origin x="126" y="84"/>
      </p:cViewPr>
      <p:guideLst>
        <p:guide orient="horz" pos="1780"/>
        <p:guide orient="horz" pos="2812"/>
        <p:guide orient="horz" pos="3875"/>
        <p:guide orient="horz" pos="825"/>
        <p:guide orient="horz" pos="3268"/>
        <p:guide orient="horz" pos="589"/>
        <p:guide orient="horz" pos="1247"/>
        <p:guide pos="141"/>
        <p:guide pos="1089"/>
        <p:guide pos="1558"/>
        <p:guide pos="5423"/>
        <p:guide pos="3763"/>
        <p:guide pos="5626"/>
        <p:guide pos="1363"/>
        <p:guide pos="2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-3114" y="-10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5" tIns="45153" rIns="90305" bIns="45153" numCol="1" anchor="t" anchorCtr="0" compatLnSpc="1">
            <a:prstTxWarp prst="textNoShape">
              <a:avLst/>
            </a:prstTxWarp>
          </a:bodyPr>
          <a:lstStyle>
            <a:lvl1pPr defTabSz="900869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2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5" tIns="45153" rIns="90305" bIns="45153" numCol="1" anchor="t" anchorCtr="0" compatLnSpc="1">
            <a:prstTxWarp prst="textNoShape">
              <a:avLst/>
            </a:prstTxWarp>
          </a:bodyPr>
          <a:lstStyle>
            <a:lvl1pPr algn="r" defTabSz="900869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909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5" tIns="45153" rIns="90305" bIns="45153" numCol="1" anchor="b" anchorCtr="0" compatLnSpc="1">
            <a:prstTxWarp prst="textNoShape">
              <a:avLst/>
            </a:prstTxWarp>
          </a:bodyPr>
          <a:lstStyle>
            <a:lvl1pPr defTabSz="900869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376909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5" tIns="45153" rIns="90305" bIns="45153" numCol="1" anchor="b" anchorCtr="0" compatLnSpc="1">
            <a:prstTxWarp prst="textNoShape">
              <a:avLst/>
            </a:prstTxWarp>
          </a:bodyPr>
          <a:lstStyle>
            <a:lvl1pPr algn="r" defTabSz="900869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4F37EE2F-1D16-4525-938F-BFD8D3D957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395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5" tIns="47623" rIns="95245" bIns="47623" numCol="1" anchor="t" anchorCtr="0" compatLnSpc="1">
            <a:prstTxWarp prst="textNoShape">
              <a:avLst/>
            </a:prstTxWarp>
          </a:bodyPr>
          <a:lstStyle>
            <a:lvl1pPr defTabSz="952783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2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5" tIns="47623" rIns="95245" bIns="47623" numCol="1" anchor="t" anchorCtr="0" compatLnSpc="1">
            <a:prstTxWarp prst="textNoShape">
              <a:avLst/>
            </a:prstTxWarp>
          </a:bodyPr>
          <a:lstStyle>
            <a:lvl1pPr algn="r" defTabSz="952783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9" y="4690824"/>
            <a:ext cx="5435600" cy="44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5" tIns="47623" rIns="95245" bIns="47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909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5" tIns="47623" rIns="95245" bIns="47623" numCol="1" anchor="b" anchorCtr="0" compatLnSpc="1">
            <a:prstTxWarp prst="textNoShape">
              <a:avLst/>
            </a:prstTxWarp>
          </a:bodyPr>
          <a:lstStyle>
            <a:lvl1pPr defTabSz="952783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376909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5" tIns="47623" rIns="95245" bIns="47623" numCol="1" anchor="b" anchorCtr="0" compatLnSpc="1">
            <a:prstTxWarp prst="textNoShape">
              <a:avLst/>
            </a:prstTxWarp>
          </a:bodyPr>
          <a:lstStyle>
            <a:lvl1pPr algn="r" defTabSz="952783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810BDBA-5C37-4CFD-A1DB-1F0DE263F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744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0BDBA-5C37-4CFD-A1DB-1F0DE263F0B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371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608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6082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BC465-7B81-4108-98E4-3D174DBA2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EB330-8D57-4037-AD6F-B1B13D355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085975" y="6362700"/>
            <a:ext cx="682783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38F72-4EF6-42D3-AA9E-7D5776749D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E234A-5119-47F4-A32A-C3EDE3E4D8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47241-B2EE-449C-99A0-301A05CB9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42519-DF5C-438E-B0DB-ED3D7C4F0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1A9F1-0700-4B69-A25F-E3B5E7238A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36CF2-06A6-4CDA-9077-75368B483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B9D6F-A76A-45E3-95DA-7D756FFE03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8B200-D775-429E-A319-972F21DDE1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608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6082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C0E67-B9FD-43EA-BE9A-7DE8878CB6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279FE-A008-4FE7-BFCB-B6AE94A20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4B94D-D3A6-4852-9A47-71507E196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8ABED-2839-4FC6-8130-609FD5E8B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43A2E-B45F-4433-85DD-2411BC0911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8DA3D-4B85-4A5E-9E30-3FA805D12F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98C5A-D45B-4DD1-A8B6-7A1392AB3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A40B7-2BA5-48F1-8674-42C0A29D17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506C6-895E-4A56-9F47-C7B0BFF986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71884-924A-4780-992E-F0AD1B1B17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13C83-5DCE-4A66-A8EA-6B5F9CBCFD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608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6082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68D16-B565-4CCD-9B0C-868855AD12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98483-14AF-4CBC-8BE4-BA15A71785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00FA7-6FC5-4685-BEFE-169458EDC6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A9A8A-2916-4A2F-8034-E2E7E5362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07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07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7FD2-7F9F-4889-9642-DA4426B7E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5A3A6-8700-41D5-AC62-947E4CB565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48782-2CB8-4D64-A823-75BA46959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6588A-1D7E-435E-BAA5-922C97D4C4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0C49B-254D-4411-97C4-34E0E005D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49ED7-510F-4BF9-874F-5F6527D3A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86214-3465-4616-B067-46A9A5A89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159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159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D0DDB-7DF5-42E9-8A7E-E9F62656F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23696-FD96-47E6-A8EE-4FAF59D28D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A1EBA-FE71-4D52-AA63-E42CB06C7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FBCC5-E35A-4682-ACD5-F10E0895FA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82675"/>
            <a:ext cx="892175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44575" y="1082675"/>
            <a:ext cx="892175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B04A9-5AA5-4A71-976E-DF752E4103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593D-E24F-41AF-88F0-D39794CEA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865D5-9365-482E-8BCF-CE89B7A43A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A74DA-F958-4246-9C6F-823835EE8A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EB376-53C4-406C-8768-2A97A5923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18FED-BB87-4234-938E-0F520B0B1E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7C7A5-2782-4AFD-912C-FD9F403DA3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08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08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89CFC-A69A-40CA-B3A9-43B5FFA47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B3565-425A-4AE4-B50C-48D7853B3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D93A7-3C05-40BC-BE29-F7AA930B28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0DE17-2CE6-41E3-B85A-1E4278175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100138"/>
            <a:ext cx="1452563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604963" y="1100138"/>
            <a:ext cx="1454150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07C65-B8A0-4C61-AD9D-94E84CF90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29080-8A5D-4760-9434-D43AA00D8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E4E47-061E-451D-9581-22C8DE130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A9B1-DBF3-442A-B0BE-A714230C9F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B0E00-0F80-4E40-BC8A-211C15316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0459D-E267-4EAC-A0CD-D7D85C1D2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BB8C2-38DE-4BFC-96CA-029DB6BAB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26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26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6E6B2-9152-430E-B6B4-FBB68C3722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wip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wip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wip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399364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399365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399366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399367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99368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99369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05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9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3993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  <p:sp>
        <p:nvSpPr>
          <p:cNvPr id="399374" name="Line 1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99375" name="Line 1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2060" name="Picture 16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92" r:id="rId1"/>
    <p:sldLayoutId id="2147485191" r:id="rId2"/>
    <p:sldLayoutId id="2147485190" r:id="rId3"/>
    <p:sldLayoutId id="2147485189" r:id="rId4"/>
    <p:sldLayoutId id="2147485188" r:id="rId5"/>
    <p:sldLayoutId id="2147485187" r:id="rId6"/>
    <p:sldLayoutId id="2147485186" r:id="rId7"/>
    <p:sldLayoutId id="2147485185" r:id="rId8"/>
    <p:sldLayoutId id="2147485184" r:id="rId9"/>
    <p:sldLayoutId id="2147485183" r:id="rId10"/>
    <p:sldLayoutId id="2147485182" r:id="rId11"/>
  </p:sldLayoutIdLst>
  <p:transition>
    <p:wip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/>
        </p:nvSpPr>
        <p:spPr bwMode="auto">
          <a:xfrm>
            <a:off x="1939925" y="2606675"/>
            <a:ext cx="7204075" cy="3713163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grpSp>
        <p:nvGrpSpPr>
          <p:cNvPr id="3076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69316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69317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69318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269319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69320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69321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080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69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96A3EDFB-7C73-4A0F-8655-3805749C1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93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  <p:sp>
        <p:nvSpPr>
          <p:cNvPr id="269333" name="Line 21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69334" name="Line 22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3085" name="Picture 23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02" r:id="rId1"/>
    <p:sldLayoutId id="2147485280" r:id="rId2"/>
    <p:sldLayoutId id="2147485201" r:id="rId3"/>
    <p:sldLayoutId id="2147485200" r:id="rId4"/>
    <p:sldLayoutId id="2147485199" r:id="rId5"/>
    <p:sldLayoutId id="2147485198" r:id="rId6"/>
    <p:sldLayoutId id="2147485197" r:id="rId7"/>
    <p:sldLayoutId id="2147485196" r:id="rId8"/>
    <p:sldLayoutId id="2147485195" r:id="rId9"/>
    <p:sldLayoutId id="2147485194" r:id="rId10"/>
    <p:sldLayoutId id="2147485193" r:id="rId11"/>
  </p:sldLayoutIdLst>
  <p:transition>
    <p:wip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70355" name="Rectangle 19"/>
          <p:cNvSpPr>
            <a:spLocks noChangeArrowheads="1"/>
          </p:cNvSpPr>
          <p:nvPr/>
        </p:nvSpPr>
        <p:spPr bwMode="auto">
          <a:xfrm>
            <a:off x="0" y="2605088"/>
            <a:ext cx="9144000" cy="3713162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grpSp>
        <p:nvGrpSpPr>
          <p:cNvPr id="4100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0340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0341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0342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270343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0344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0345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4104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0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187F1EC9-A905-47AF-B40D-A8A168D42E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03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  <p:sp>
        <p:nvSpPr>
          <p:cNvPr id="270351" name="Rectangle 15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0356" name="Line 20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0357" name="Line 21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4110" name="Picture 23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13" r:id="rId1"/>
    <p:sldLayoutId id="2147485212" r:id="rId2"/>
    <p:sldLayoutId id="2147485211" r:id="rId3"/>
    <p:sldLayoutId id="2147485210" r:id="rId4"/>
    <p:sldLayoutId id="2147485209" r:id="rId5"/>
    <p:sldLayoutId id="2147485208" r:id="rId6"/>
    <p:sldLayoutId id="2147485207" r:id="rId7"/>
    <p:sldLayoutId id="2147485206" r:id="rId8"/>
    <p:sldLayoutId id="2147485205" r:id="rId9"/>
    <p:sldLayoutId id="2147485204" r:id="rId10"/>
    <p:sldLayoutId id="2147485203" r:id="rId11"/>
  </p:sldLayoutIdLst>
  <p:transition>
    <p:wip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71383" name="Rectangle 23"/>
          <p:cNvSpPr>
            <a:spLocks noChangeArrowheads="1"/>
          </p:cNvSpPr>
          <p:nvPr/>
        </p:nvSpPr>
        <p:spPr bwMode="auto">
          <a:xfrm>
            <a:off x="0" y="2159000"/>
            <a:ext cx="9144000" cy="4160838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grpSp>
        <p:nvGrpSpPr>
          <p:cNvPr id="5124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1364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1365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1366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271367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1368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1369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5128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13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2B0153B8-F8CD-4F1F-8E5B-3B54BA901F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137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  <p:sp>
        <p:nvSpPr>
          <p:cNvPr id="271375" name="Rectangle 15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1384" name="Line 2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1385" name="Line 2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5134" name="Picture 26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24" r:id="rId1"/>
    <p:sldLayoutId id="2147485223" r:id="rId2"/>
    <p:sldLayoutId id="2147485222" r:id="rId3"/>
    <p:sldLayoutId id="2147485221" r:id="rId4"/>
    <p:sldLayoutId id="2147485220" r:id="rId5"/>
    <p:sldLayoutId id="2147485219" r:id="rId6"/>
    <p:sldLayoutId id="2147485218" r:id="rId7"/>
    <p:sldLayoutId id="2147485217" r:id="rId8"/>
    <p:sldLayoutId id="2147485216" r:id="rId9"/>
    <p:sldLayoutId id="2147485215" r:id="rId10"/>
    <p:sldLayoutId id="2147485214" r:id="rId11"/>
  </p:sldLayoutIdLst>
  <p:transition>
    <p:wip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1935163" y="1077913"/>
            <a:ext cx="7208837" cy="5262562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2388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2389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2390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272391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2392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2393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61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82675"/>
            <a:ext cx="1936750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</a:t>
            </a:r>
          </a:p>
          <a:p>
            <a:pPr lvl="0"/>
            <a:r>
              <a:rPr lang="ru-RU" smtClean="0"/>
              <a:t>текста</a:t>
            </a:r>
          </a:p>
        </p:txBody>
      </p:sp>
      <p:sp>
        <p:nvSpPr>
          <p:cNvPr id="272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89A75E73-FC18-41E2-90B1-9636C8521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239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  <p:sp>
        <p:nvSpPr>
          <p:cNvPr id="272399" name="Rectangle 15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2401" name="Line 17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2402" name="Line 18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6158" name="Picture 20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35" r:id="rId1"/>
    <p:sldLayoutId id="2147485234" r:id="rId2"/>
    <p:sldLayoutId id="2147485233" r:id="rId3"/>
    <p:sldLayoutId id="2147485232" r:id="rId4"/>
    <p:sldLayoutId id="2147485231" r:id="rId5"/>
    <p:sldLayoutId id="2147485230" r:id="rId6"/>
    <p:sldLayoutId id="2147485229" r:id="rId7"/>
    <p:sldLayoutId id="2147485228" r:id="rId8"/>
    <p:sldLayoutId id="2147485227" r:id="rId9"/>
    <p:sldLayoutId id="2147485226" r:id="rId10"/>
    <p:sldLayoutId id="2147485225" r:id="rId11"/>
  </p:sldLayoutIdLst>
  <p:transition>
    <p:wip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3057525" y="1087438"/>
            <a:ext cx="6086475" cy="525145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5460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5461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5462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275463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5464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5465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717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00138"/>
            <a:ext cx="3059113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</a:t>
            </a:r>
          </a:p>
          <a:p>
            <a:pPr lvl="0"/>
            <a:r>
              <a:rPr lang="ru-RU" smtClean="0"/>
              <a:t>текста</a:t>
            </a:r>
          </a:p>
        </p:txBody>
      </p:sp>
      <p:sp>
        <p:nvSpPr>
          <p:cNvPr id="27546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7045C04F-2B28-481C-A68A-D848A36A10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546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  <p:sp>
        <p:nvSpPr>
          <p:cNvPr id="275470" name="Rectangle 14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5472" name="Line 16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5473" name="Line 17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7182" name="Picture 19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46" r:id="rId1"/>
    <p:sldLayoutId id="2147485245" r:id="rId2"/>
    <p:sldLayoutId id="2147485244" r:id="rId3"/>
    <p:sldLayoutId id="2147485243" r:id="rId4"/>
    <p:sldLayoutId id="2147485242" r:id="rId5"/>
    <p:sldLayoutId id="2147485241" r:id="rId6"/>
    <p:sldLayoutId id="2147485240" r:id="rId7"/>
    <p:sldLayoutId id="2147485239" r:id="rId8"/>
    <p:sldLayoutId id="2147485238" r:id="rId9"/>
    <p:sldLayoutId id="2147485237" r:id="rId10"/>
    <p:sldLayoutId id="2147485236" r:id="rId11"/>
  </p:sldLayoutIdLst>
  <p:transition>
    <p:wip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9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grpSp>
        <p:nvGrpSpPr>
          <p:cNvPr id="8195" name="Group 4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367621" name="Rectangle 5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367622" name="Rectangle 6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367623" name="Line 7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67625" name="Rectangle 9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67626" name="Line 10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819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6762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  <p:sp>
        <p:nvSpPr>
          <p:cNvPr id="367630" name="Rectangle 14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67632" name="Line 16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67633" name="Line 17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8204" name="Picture 18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57" r:id="rId1"/>
    <p:sldLayoutId id="2147485256" r:id="rId2"/>
    <p:sldLayoutId id="2147485255" r:id="rId3"/>
    <p:sldLayoutId id="2147485254" r:id="rId4"/>
    <p:sldLayoutId id="2147485253" r:id="rId5"/>
    <p:sldLayoutId id="2147485252" r:id="rId6"/>
    <p:sldLayoutId id="2147485251" r:id="rId7"/>
    <p:sldLayoutId id="2147485250" r:id="rId8"/>
    <p:sldLayoutId id="2147485249" r:id="rId9"/>
    <p:sldLayoutId id="2147485248" r:id="rId10"/>
    <p:sldLayoutId id="2147485247" r:id="rId11"/>
  </p:sldLayoutIdLst>
  <p:transition>
    <p:wipe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8" name="Rectangle 3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0" y="6313488"/>
            <a:ext cx="9144000" cy="544512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171041" name="Line 33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171042" name="Line 3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9225" name="Picture 35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68" r:id="rId1"/>
    <p:sldLayoutId id="2147485267" r:id="rId2"/>
    <p:sldLayoutId id="2147485266" r:id="rId3"/>
    <p:sldLayoutId id="2147485265" r:id="rId4"/>
    <p:sldLayoutId id="2147485264" r:id="rId5"/>
    <p:sldLayoutId id="2147485263" r:id="rId6"/>
    <p:sldLayoutId id="2147485262" r:id="rId7"/>
    <p:sldLayoutId id="2147485261" r:id="rId8"/>
    <p:sldLayoutId id="2147485260" r:id="rId9"/>
    <p:sldLayoutId id="2147485259" r:id="rId10"/>
    <p:sldLayoutId id="2147485258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1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2"/>
          <p:cNvSpPr txBox="1">
            <a:spLocks/>
          </p:cNvSpPr>
          <p:nvPr/>
        </p:nvSpPr>
        <p:spPr bwMode="auto">
          <a:xfrm>
            <a:off x="771787" y="1921079"/>
            <a:ext cx="8011486" cy="1778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Формирование </a:t>
            </a:r>
            <a:r>
              <a:rPr lang="ru-RU" sz="3600" b="1" dirty="0">
                <a:solidFill>
                  <a:schemeClr val="tx1"/>
                </a:solidFill>
              </a:rPr>
              <a:t>материалов для актуализации Схемы </a:t>
            </a:r>
            <a:r>
              <a:rPr lang="ru-RU" sz="3600" b="1" dirty="0" smtClean="0">
                <a:solidFill>
                  <a:schemeClr val="tx1"/>
                </a:solidFill>
              </a:rPr>
              <a:t>теплоснабжения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1"/>
          <p:cNvSpPr txBox="1">
            <a:spLocks/>
          </p:cNvSpPr>
          <p:nvPr/>
        </p:nvSpPr>
        <p:spPr bwMode="auto">
          <a:xfrm>
            <a:off x="4934465" y="4440193"/>
            <a:ext cx="3818237" cy="1140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600" b="1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ru-RU" sz="2000" kern="0" dirty="0" smtClean="0">
                <a:solidFill>
                  <a:schemeClr val="tx1"/>
                </a:solidFill>
              </a:rPr>
              <a:t>Докладчик Южаков А.В.</a:t>
            </a:r>
            <a:endParaRPr lang="ru-RU" sz="2000" kern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129" y="2692866"/>
            <a:ext cx="7153274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Спасибо за внимание!</a:t>
            </a:r>
            <a:endParaRPr lang="ru-RU" sz="28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10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558644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9953" y="5062895"/>
            <a:ext cx="899872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</a:rPr>
              <a:t>Замечания, </a:t>
            </a:r>
            <a:r>
              <a:rPr lang="ru-RU" sz="1700" b="1" dirty="0">
                <a:solidFill>
                  <a:schemeClr val="tx1"/>
                </a:solidFill>
              </a:rPr>
              <a:t>предложения экспертной организации (в дальнейшем замечания </a:t>
            </a:r>
            <a:r>
              <a:rPr lang="ru-RU" sz="1700" b="1" dirty="0" smtClean="0">
                <a:solidFill>
                  <a:schemeClr val="tx1"/>
                </a:solidFill>
              </a:rPr>
              <a:t>Министерства </a:t>
            </a:r>
            <a:r>
              <a:rPr lang="ru-RU" sz="1700" b="1" dirty="0">
                <a:solidFill>
                  <a:schemeClr val="tx1"/>
                </a:solidFill>
              </a:rPr>
              <a:t>энергетики Российской </a:t>
            </a:r>
            <a:r>
              <a:rPr lang="ru-RU" sz="1700" b="1" dirty="0" smtClean="0">
                <a:solidFill>
                  <a:schemeClr val="tx1"/>
                </a:solidFill>
              </a:rPr>
              <a:t>Федерации (</a:t>
            </a:r>
            <a:r>
              <a:rPr lang="ru-RU" sz="1700" b="1" dirty="0" smtClean="0">
                <a:solidFill>
                  <a:srgbClr val="3366FF"/>
                </a:solidFill>
              </a:rPr>
              <a:t>на данный момент замечания не поступили в адрес Разработчика</a:t>
            </a:r>
            <a:r>
              <a:rPr lang="ru-RU" sz="1700" b="1" dirty="0" smtClean="0">
                <a:solidFill>
                  <a:schemeClr val="tx1"/>
                </a:solidFill>
              </a:rPr>
              <a:t>)) будут </a:t>
            </a:r>
            <a:r>
              <a:rPr lang="ru-RU" sz="1700" b="1" dirty="0">
                <a:solidFill>
                  <a:schemeClr val="tx1"/>
                </a:solidFill>
              </a:rPr>
              <a:t>учтены в актуализируемой схеме на </a:t>
            </a:r>
            <a:r>
              <a:rPr lang="ru-RU" sz="1700" b="1" dirty="0" smtClean="0">
                <a:solidFill>
                  <a:schemeClr val="tx1"/>
                </a:solidFill>
              </a:rPr>
              <a:t>2018 год при формировании глав</a:t>
            </a:r>
            <a:r>
              <a:rPr lang="ru-RU" sz="1700" b="1" dirty="0">
                <a:solidFill>
                  <a:schemeClr val="tx1"/>
                </a:solidFill>
              </a:rPr>
              <a:t>, частей обосновывающих материалов и разделов Схемы теплоснабжения в </a:t>
            </a:r>
            <a:r>
              <a:rPr lang="ru-RU" sz="1700" b="1" dirty="0" smtClean="0">
                <a:solidFill>
                  <a:schemeClr val="tx1"/>
                </a:solidFill>
              </a:rPr>
              <a:t>соответствии. </a:t>
            </a:r>
            <a:endParaRPr lang="ru-RU" sz="17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113596" y="1126617"/>
            <a:ext cx="4942672" cy="27092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7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3640" y="0"/>
            <a:ext cx="7153274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600" b="1" dirty="0" smtClean="0">
                <a:latin typeface="Arial" charset="0"/>
                <a:cs typeface="Arial" charset="0"/>
              </a:rPr>
              <a:t>Формирование </a:t>
            </a:r>
            <a:r>
              <a:rPr lang="ru-RU" sz="1600" b="1" dirty="0">
                <a:latin typeface="Arial" charset="0"/>
                <a:cs typeface="Arial" charset="0"/>
              </a:rPr>
              <a:t>материалов по приведению глав, частей обосновывающих материалов и разделов Схемы теплоснабжения в соответствии с замечаниями экспертной комиссии Минэнерго РФ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2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6559" y="1951768"/>
            <a:ext cx="49275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Замечания </a:t>
            </a:r>
            <a:r>
              <a:rPr lang="ru-RU" dirty="0">
                <a:solidFill>
                  <a:schemeClr val="tx1"/>
                </a:solidFill>
              </a:rPr>
              <a:t>и ответы к актуализированной схеме теплоснабжения на </a:t>
            </a:r>
            <a:r>
              <a:rPr lang="ru-RU" dirty="0" smtClean="0">
                <a:solidFill>
                  <a:schemeClr val="tx1"/>
                </a:solidFill>
              </a:rPr>
              <a:t>2017 год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82209" y="3798205"/>
            <a:ext cx="38968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Замечания, предложения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ru-RU" dirty="0" smtClean="0">
                <a:solidFill>
                  <a:schemeClr val="tx1"/>
                </a:solidFill>
              </a:rPr>
              <a:t>ответы к актуализируемой схеме на 2018 </a:t>
            </a:r>
            <a:r>
              <a:rPr lang="ru-RU" dirty="0">
                <a:solidFill>
                  <a:schemeClr val="tx1"/>
                </a:solidFill>
              </a:rPr>
              <a:t>год)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6559" y="2350455"/>
            <a:ext cx="49567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Всего замечаний – 57 шт., из них: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527" y="2511060"/>
            <a:ext cx="49346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- принято 26 (из них 21 будут учтены при актуализации, 5 учтены в утвержденной схеме, даны пояснения);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6559" y="3336147"/>
            <a:ext cx="4975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 замечания по Мастер-плану по разделам Подрядчика НП «ЭГ» - в работе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321" y="2906557"/>
            <a:ext cx="45395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- не принято 27 (подготовлены ответы);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63305" y="4248327"/>
            <a:ext cx="3896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Всего замечаний, предложений – 21 шт.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5082209" y="3835882"/>
            <a:ext cx="3896882" cy="73466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7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99527" y="5059720"/>
            <a:ext cx="8919574" cy="11727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7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Стрелка углом 7"/>
          <p:cNvSpPr/>
          <p:nvPr/>
        </p:nvSpPr>
        <p:spPr bwMode="auto">
          <a:xfrm rot="5400000">
            <a:off x="5942746" y="2155084"/>
            <a:ext cx="983556" cy="1908495"/>
          </a:xfrm>
          <a:prstGeom prst="ben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7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20" name="Стрелка углом 19"/>
          <p:cNvSpPr/>
          <p:nvPr/>
        </p:nvSpPr>
        <p:spPr bwMode="auto">
          <a:xfrm flipV="1">
            <a:off x="1945023" y="3901489"/>
            <a:ext cx="2880252" cy="863521"/>
          </a:xfrm>
          <a:prstGeom prst="bent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7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 bwMode="auto">
          <a:xfrm>
            <a:off x="6012350" y="4669116"/>
            <a:ext cx="2088482" cy="256373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7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13596" y="1120940"/>
            <a:ext cx="49426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После утверждения актуализированной схемы теплоснабжения Санкт-Петербурга до 2031 года </a:t>
            </a:r>
            <a:r>
              <a:rPr lang="ru-RU" dirty="0">
                <a:solidFill>
                  <a:schemeClr val="tx1"/>
                </a:solidFill>
              </a:rPr>
              <a:t>приказом </a:t>
            </a:r>
            <a:r>
              <a:rPr lang="ru-RU" dirty="0" smtClean="0">
                <a:solidFill>
                  <a:schemeClr val="tx1"/>
                </a:solidFill>
              </a:rPr>
              <a:t>Министерством энергетики Российской Федерации от 16.12.2016 №1330 от ПАО «ТГК-1» поступило экспертное заключение НП «</a:t>
            </a:r>
            <a:r>
              <a:rPr lang="ru-RU" dirty="0" err="1" smtClean="0">
                <a:solidFill>
                  <a:schemeClr val="tx1"/>
                </a:solidFill>
              </a:rPr>
              <a:t>Энергоэффективный</a:t>
            </a:r>
            <a:r>
              <a:rPr lang="ru-RU" dirty="0" smtClean="0">
                <a:solidFill>
                  <a:schemeClr val="tx1"/>
                </a:solidFill>
              </a:rPr>
              <a:t> город».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6107" y="3100451"/>
            <a:ext cx="452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 замечания общие по всей схеме - в работе;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122169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3640" y="0"/>
            <a:ext cx="7153274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600" b="1" dirty="0" smtClean="0">
                <a:latin typeface="Arial" charset="0"/>
                <a:cs typeface="Arial" charset="0"/>
              </a:rPr>
              <a:t>Основные существенные замечания независимых экспертов к проекту схемы теплоснабжения г. Санкт-Петербург</a:t>
            </a:r>
            <a:endParaRPr lang="ru-RU" sz="1600" b="1" dirty="0"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3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" y="1048624"/>
            <a:ext cx="9144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В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проекте схемы теплоснабжения недостаточно проработан актуальный комплекс вопросов о температурных графиках отпуска тепла. В частности, считаем необоснованным в схеме установление «срезки» температурных графиков источников на уровне 110°С, что определяет режимы отпуска, далекими от оптимальных. Не приводятся мероприятия по изменению температурных графиков. Отсутствует информация о применяемом способе регулирования отпуска тепловой энергии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2218175"/>
            <a:ext cx="90569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Экспертиза считает недостаточно обоснованными приводимые в схеме оценки требуемых инвестиций, а также предложения по источникам инвестиций. По некоторым мероприятиям оценки, по мнению экспертизы, существенно завышены. </a:t>
            </a: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97222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В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разделах схемы, связанных с оценкой надежности, соответствующие оценки надежности экспертизой не обнаружены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97" y="3518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Отсутствуют решения о возможности поставки тепловой энергии от различных источников в единую для них систему теплоснабжения (конкурентный отбор тепловой мощности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297" y="4163428"/>
            <a:ext cx="9144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В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проекте схемы теплоснабжения Санкт-Петербурга в целом недостаточно используются требования Методических рекомендаций, а также не учитываются уже сложившаяся практика актуализации схем теплоснабжения, в частности: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отсутствует Сводный том изменений, произведенных в схеме в рамках актуализации;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отсутствует реестр инвестиционных проектов;</a:t>
            </a:r>
          </a:p>
          <a:p>
            <a:pPr marL="171450" indent="-1714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представлены сводные данные по выполнению мероприятий утвержденной схемы теплоснабжения и их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стоимости.</a:t>
            </a:r>
          </a:p>
        </p:txBody>
      </p:sp>
    </p:spTree>
    <p:extLst>
      <p:ext uri="{BB962C8B-B14F-4D97-AF65-F5344CB8AC3E}">
        <p14:creationId xmlns:p14="http://schemas.microsoft.com/office/powerpoint/2010/main" val="3193530340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4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2"/>
          <p:cNvSpPr txBox="1">
            <a:spLocks/>
          </p:cNvSpPr>
          <p:nvPr/>
        </p:nvSpPr>
        <p:spPr bwMode="auto">
          <a:xfrm>
            <a:off x="771787" y="1921079"/>
            <a:ext cx="8011486" cy="1778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ТСО и источники тепловой энергии 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в Схеме теплоснабжения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286572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3640" y="0"/>
            <a:ext cx="7153274" cy="1072070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2000" b="1" dirty="0">
                <a:latin typeface="Arial" charset="0"/>
                <a:cs typeface="Arial" charset="0"/>
              </a:rPr>
              <a:t>Актуализация схемы теплоснабжения города </a:t>
            </a:r>
            <a:r>
              <a:rPr lang="ru-RU" sz="2000" b="1" dirty="0" smtClean="0">
                <a:latin typeface="Arial" charset="0"/>
                <a:cs typeface="Arial" charset="0"/>
              </a:rPr>
              <a:t/>
            </a:r>
            <a:br>
              <a:rPr lang="ru-RU" sz="2000" b="1" dirty="0" smtClean="0">
                <a:latin typeface="Arial" charset="0"/>
                <a:cs typeface="Arial" charset="0"/>
              </a:rPr>
            </a:br>
            <a:r>
              <a:rPr lang="ru-RU" sz="2000" b="1" dirty="0" smtClean="0">
                <a:latin typeface="Arial" charset="0"/>
                <a:cs typeface="Arial" charset="0"/>
              </a:rPr>
              <a:t>Санкт-Петербург</a:t>
            </a:r>
            <a:endParaRPr lang="ru-RU" sz="2000" b="1" dirty="0"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5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817108" y="1201347"/>
            <a:ext cx="25625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2017 год (на 01.01.16)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480277" y="1204970"/>
            <a:ext cx="25625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2018 год (на 01.01.17)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75319" y="972447"/>
            <a:ext cx="34632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Рассмотрено при актуализации 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870556" y="1000281"/>
            <a:ext cx="34356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 по рассмотрению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 bwMode="auto">
          <a:xfrm>
            <a:off x="4381877" y="1104203"/>
            <a:ext cx="0" cy="495774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052690"/>
              </p:ext>
            </p:extLst>
          </p:nvPr>
        </p:nvGraphicFramePr>
        <p:xfrm>
          <a:off x="86974" y="1534870"/>
          <a:ext cx="4218672" cy="437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5676"/>
                <a:gridCol w="637563"/>
                <a:gridCol w="505433"/>
              </a:tblGrid>
              <a:tr h="176986">
                <a:tc>
                  <a:txBody>
                    <a:bodyPr/>
                    <a:lstStyle/>
                    <a:p>
                      <a:pPr algn="ctr"/>
                      <a:r>
                        <a:rPr lang="ru-RU" sz="95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  <a:endParaRPr lang="ru-RU" sz="9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</a:t>
                      </a:r>
                      <a:endParaRPr lang="ru-RU" sz="9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рассмотрено ТСО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i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  <a:endParaRPr lang="ru-RU" sz="950" b="1" i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245058"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ТСО осуществляющие процедуру гос. регулирования (из которых 9 ТСО занимаются передачей тепловой энергии), из них: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 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Основные ТСО: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i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950" b="1" i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12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рассмотренных источников основных ТСО (ТЭЦ/ ГУП «ТЭК СПб»/ ООО «</a:t>
                      </a:r>
                      <a:r>
                        <a:rPr lang="ru-RU" sz="95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Петербургтеплоэнерго</a:t>
                      </a:r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»/ ООО </a:t>
                      </a:r>
                      <a:r>
                        <a:rPr lang="ru-RU" sz="95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Теплоэнерго</a:t>
                      </a:r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»)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557</a:t>
                      </a:r>
                      <a:r>
                        <a:rPr lang="ru-RU" sz="95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(15/ 275/ 253/ 14)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6986"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Неосновные </a:t>
                      </a:r>
                      <a:r>
                        <a:rPr lang="ru-RU" sz="95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регулируемые </a:t>
                      </a:r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ТСО (</a:t>
                      </a:r>
                      <a:r>
                        <a:rPr lang="ru-RU" sz="95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включая АО «ГУЖКХ»):</a:t>
                      </a:r>
                      <a:endParaRPr lang="ru-RU" sz="9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i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  <a:endParaRPr lang="ru-RU" sz="950" b="1" i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86"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r>
                        <a:rPr lang="ru-RU" sz="95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рассмотренных источников тепловой энергии в 142 ТСО (полученных данных)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kern="120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212</a:t>
                      </a:r>
                      <a:endParaRPr lang="ru-RU" sz="950" b="1" kern="12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86">
                <a:tc>
                  <a:txBody>
                    <a:bodyPr/>
                    <a:lstStyle/>
                    <a:p>
                      <a:pPr algn="ctr"/>
                      <a:r>
                        <a:rPr kumimoji="0" lang="ru-RU" sz="9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рассмотренных источников тепловой энергии в 1 ТСО (АО «ГУЖКХ»)</a:t>
                      </a:r>
                      <a:endParaRPr lang="ru-RU" sz="9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50" b="1" kern="120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</a:t>
                      </a:r>
                      <a:endParaRPr lang="ru-RU" sz="950" b="1" kern="12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источники тепловой</a:t>
                      </a:r>
                      <a:r>
                        <a:rPr lang="ru-RU" sz="95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энергии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50" b="1" kern="120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296</a:t>
                      </a:r>
                      <a:endParaRPr lang="ru-RU" sz="950" b="1" kern="12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систем теплоснабжения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769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рассмотрено</a:t>
                      </a:r>
                      <a:r>
                        <a:rPr lang="ru-RU" sz="95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источников тепловой энергии по 155 ТСО, из них: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50" b="1" kern="120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1160</a:t>
                      </a:r>
                      <a:endParaRPr lang="ru-RU" sz="950" b="1" kern="12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ТЭЦ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5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  <a:endParaRPr lang="ru-RU" sz="95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Котельные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5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1145</a:t>
                      </a:r>
                      <a:endParaRPr lang="ru-RU" sz="95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2" name="Таблица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824133"/>
              </p:ext>
            </p:extLst>
          </p:nvPr>
        </p:nvGraphicFramePr>
        <p:xfrm>
          <a:off x="4460700" y="1530468"/>
          <a:ext cx="4653701" cy="437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4951"/>
                <a:gridCol w="745601"/>
                <a:gridCol w="483149"/>
              </a:tblGrid>
              <a:tr h="321141">
                <a:tc>
                  <a:txBody>
                    <a:bodyPr/>
                    <a:lstStyle/>
                    <a:p>
                      <a:pPr algn="ctr"/>
                      <a:r>
                        <a:rPr lang="ru-RU" sz="95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  <a:endParaRPr lang="ru-RU" sz="9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</a:t>
                      </a:r>
                      <a:endParaRPr lang="ru-RU" sz="9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99107"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рассмотрено ТСО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95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43174"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ТСО осуществляющие процедуру гос. Регулирования (из которых 9 ТСО занимаются передачей тепловой энергии), из них: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 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Основные ТСО: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i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950" b="1" i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31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рассмотренных источников основных ТСО (ТЭЦ/ ГУП «ТЭК СПб»/ ООО «</a:t>
                      </a:r>
                      <a:r>
                        <a:rPr lang="ru-RU" sz="95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Петербургтеплоэнерго</a:t>
                      </a:r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»/ ООО «</a:t>
                      </a:r>
                      <a:r>
                        <a:rPr lang="ru-RU" sz="95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Теплоэнерго</a:t>
                      </a:r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»)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ru-RU" sz="95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(15/ </a:t>
                      </a:r>
                      <a:r>
                        <a:rPr lang="ru-RU" sz="95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256/ </a:t>
                      </a:r>
                      <a:r>
                        <a:rPr lang="ru-RU" sz="95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1141"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Неосновные </a:t>
                      </a:r>
                      <a:r>
                        <a:rPr lang="ru-RU" sz="95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регулируемые</a:t>
                      </a:r>
                      <a:r>
                        <a:rPr lang="ru-RU" sz="9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ТСО (</a:t>
                      </a:r>
                      <a:r>
                        <a:rPr lang="ru-RU" sz="95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включая АО «ГУЖКХ»):</a:t>
                      </a:r>
                      <a:endParaRPr lang="ru-RU" sz="95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i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950" b="1" i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141"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r>
                        <a:rPr lang="ru-RU" sz="95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рассмотренных источников тепловой энергии в 41 ТСО (полученных данных)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b="1" kern="120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109</a:t>
                      </a:r>
                      <a:endParaRPr lang="ru-RU" sz="950" b="1" kern="12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1141">
                <a:tc>
                  <a:txBody>
                    <a:bodyPr/>
                    <a:lstStyle/>
                    <a:p>
                      <a:pPr algn="ctr"/>
                      <a:r>
                        <a:rPr kumimoji="0" lang="ru-RU" sz="9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рассмотренных источников тепловой энергии в 1 ТСО (АО «ГУЖКХ»)</a:t>
                      </a:r>
                      <a:endParaRPr lang="ru-RU" sz="9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50" b="1" kern="120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</a:t>
                      </a:r>
                      <a:endParaRPr lang="ru-RU" sz="950" b="1" kern="12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источники тепловой</a:t>
                      </a:r>
                      <a:r>
                        <a:rPr lang="ru-RU" sz="95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энергии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50" b="1" kern="120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461</a:t>
                      </a:r>
                      <a:endParaRPr lang="ru-RU" sz="950" b="1" kern="12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1991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систем теплоснабжения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b="0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812*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211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планируется к рассмотрению</a:t>
                      </a:r>
                      <a:r>
                        <a:rPr lang="ru-RU" sz="95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источников тепловой энергии по </a:t>
                      </a:r>
                      <a:r>
                        <a:rPr lang="ru-RU" sz="950" b="1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  <a:r>
                        <a:rPr lang="ru-RU" sz="95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ТСО, из них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50" b="1" kern="120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915**</a:t>
                      </a:r>
                      <a:endParaRPr lang="ru-RU" sz="950" b="1" kern="12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991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ТЭЦ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5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  <a:endParaRPr lang="ru-RU" sz="95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991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Котельные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50" b="0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915**</a:t>
                      </a:r>
                      <a:endParaRPr lang="ru-RU" sz="950" b="0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шт.</a:t>
                      </a:r>
                      <a:endParaRPr lang="ru-RU" sz="9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458109" y="5922902"/>
            <a:ext cx="46562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tx1"/>
                </a:solidFill>
              </a:rPr>
              <a:t> </a:t>
            </a:r>
            <a:r>
              <a:rPr lang="ru-RU" sz="1000" dirty="0" smtClean="0">
                <a:solidFill>
                  <a:schemeClr val="tx1"/>
                </a:solidFill>
              </a:rPr>
              <a:t>**/ </a:t>
            </a:r>
            <a:r>
              <a:rPr lang="ru-RU" sz="1000" dirty="0">
                <a:solidFill>
                  <a:schemeClr val="tx1"/>
                </a:solidFill>
              </a:rPr>
              <a:t>- Без учета источников тепловой энергии по ГУП «ТЭК СПб», ООО «</a:t>
            </a:r>
            <a:r>
              <a:rPr lang="ru-RU" sz="1000" dirty="0" err="1" smtClean="0">
                <a:solidFill>
                  <a:schemeClr val="tx1"/>
                </a:solidFill>
              </a:rPr>
              <a:t>Теплоэнерго</a:t>
            </a:r>
            <a:r>
              <a:rPr lang="ru-RU" sz="1000" dirty="0" smtClean="0">
                <a:solidFill>
                  <a:schemeClr val="tx1"/>
                </a:solidFill>
              </a:rPr>
              <a:t>» (данные пока не поступили)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997" y="5904348"/>
            <a:ext cx="320989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tx1"/>
                </a:solidFill>
              </a:rPr>
              <a:t> </a:t>
            </a:r>
            <a:r>
              <a:rPr lang="ru-RU" sz="1000" dirty="0" smtClean="0">
                <a:solidFill>
                  <a:schemeClr val="tx1"/>
                </a:solidFill>
              </a:rPr>
              <a:t>*/ </a:t>
            </a:r>
            <a:r>
              <a:rPr lang="ru-RU" sz="1000" dirty="0">
                <a:solidFill>
                  <a:schemeClr val="tx1"/>
                </a:solidFill>
              </a:rPr>
              <a:t>- </a:t>
            </a:r>
            <a:r>
              <a:rPr lang="ru-RU" sz="1000" dirty="0" smtClean="0">
                <a:solidFill>
                  <a:schemeClr val="tx1"/>
                </a:solidFill>
              </a:rPr>
              <a:t>Данные будут уточнены при актуализации схемы на 2018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273058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3640" y="0"/>
            <a:ext cx="7153274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600" b="1" dirty="0" smtClean="0">
                <a:latin typeface="Arial" charset="0"/>
                <a:cs typeface="Arial" charset="0"/>
              </a:rPr>
              <a:t>Справка о получении данных по абонентским базам ТСО для  актуализации Схемы теплоснабжения</a:t>
            </a:r>
            <a:endParaRPr lang="ru-RU" sz="1600" b="1" dirty="0"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6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830444"/>
              </p:ext>
            </p:extLst>
          </p:nvPr>
        </p:nvGraphicFramePr>
        <p:xfrm>
          <a:off x="287998" y="1399170"/>
          <a:ext cx="8629498" cy="3381462"/>
        </p:xfrm>
        <a:graphic>
          <a:graphicData uri="http://schemas.openxmlformats.org/drawingml/2006/table">
            <a:tbl>
              <a:tblPr firstRow="1" bandRow="1"/>
              <a:tblGrid>
                <a:gridCol w="2196065"/>
                <a:gridCol w="583565"/>
                <a:gridCol w="583439"/>
                <a:gridCol w="682047"/>
                <a:gridCol w="649177"/>
                <a:gridCol w="714917"/>
                <a:gridCol w="723134"/>
                <a:gridCol w="665216"/>
                <a:gridCol w="706700"/>
                <a:gridCol w="517698"/>
                <a:gridCol w="607540"/>
              </a:tblGrid>
              <a:tr h="591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Исходные данные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ПАО «ТГК-1»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ООО «ПТЭ»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ГУП «ТЭК СПб»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АО "ГСР ТЭЦ"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ООО "ГКО"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Филиал "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Северо-Западная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ТЭЦ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АО "Юго-Западная ТЭЦ"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ООО "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Теплоэнерго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АО «ГУ ЖКХ»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профильные ТСО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5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Актуализированная на 01.01.2017 абонентская база потребителей с расчетными (договорными) тепловыми нагрузками</a:t>
                      </a:r>
                    </a:p>
                  </a:txBody>
                  <a:tcPr marL="4777" marR="4777" marT="47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367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Посуточные данные приборов учета с коллекторов ТЭЦ и котельных за январь-март и октябрь-ноябрь 2016 г.</a:t>
                      </a:r>
                    </a:p>
                  </a:txBody>
                  <a:tcPr marL="4777" marR="4777" marT="47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367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Заключенные договоры на перспективное подключение к системе теплоснабжения</a:t>
                      </a:r>
                    </a:p>
                  </a:txBody>
                  <a:tcPr marL="4777" marR="4777" marT="47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367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Сведения об исполнении договоров подключения к системам теплоснабжения в 2016 г.</a:t>
                      </a:r>
                    </a:p>
                  </a:txBody>
                  <a:tcPr marL="4777" marR="4777" marT="47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3677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Выданные ТУ на подключение новых потребителей с указанием договорных нагрузок и сроков подключения</a:t>
                      </a:r>
                    </a:p>
                  </a:txBody>
                  <a:tcPr marL="4777" marR="4777" marT="47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777" marR="4777" marT="47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610851"/>
              </p:ext>
            </p:extLst>
          </p:nvPr>
        </p:nvGraphicFramePr>
        <p:xfrm>
          <a:off x="388100" y="5245478"/>
          <a:ext cx="4711700" cy="381000"/>
        </p:xfrm>
        <a:graphic>
          <a:graphicData uri="http://schemas.openxmlformats.org/drawingml/2006/table">
            <a:tbl>
              <a:tblPr/>
              <a:tblGrid>
                <a:gridCol w="556787"/>
                <a:gridCol w="4154913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данные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представлены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данные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представлены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605813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3640" y="0"/>
            <a:ext cx="7153274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600" b="1" dirty="0" smtClean="0">
                <a:latin typeface="Arial" charset="0"/>
                <a:cs typeface="Arial" charset="0"/>
              </a:rPr>
              <a:t>Справка о получении данных по абонентским базам ТСО для  актуализации Схемы теплоснабжения</a:t>
            </a:r>
            <a:endParaRPr lang="ru-RU" sz="1600" b="1" dirty="0"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7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735798"/>
              </p:ext>
            </p:extLst>
          </p:nvPr>
        </p:nvGraphicFramePr>
        <p:xfrm>
          <a:off x="0" y="1140542"/>
          <a:ext cx="9144000" cy="4906297"/>
        </p:xfrm>
        <a:graphic>
          <a:graphicData uri="http://schemas.openxmlformats.org/drawingml/2006/table">
            <a:tbl>
              <a:tblPr firstRow="1" firstCol="1" bandRow="1"/>
              <a:tblGrid>
                <a:gridCol w="1455678"/>
                <a:gridCol w="6303141"/>
                <a:gridCol w="1385181"/>
              </a:tblGrid>
              <a:tr h="236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Комитет/организация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Первоочередные исходные данные 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Статус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1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КС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Фактические показатели ввода объектов нового строительства (суммарно за счет бюджетных и инвестиционных средств) за 2016 г. по каждому административному району и по каждому виду застройки (жилые, общественно-деловые, промышленные здания, ИЖС)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представлено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7001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КС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Адресный перечень, характеристики и планируемые сроки строительства (с разделением по источникам финансирования – бюджет, средства инвесторов) объектов жилищного и общегражданского назначения на период до 2032 года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представлено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685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КГА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Утвержденные проекты планировки и застройки территорий за период с января 2016 г. по настоящее время (декабрь 2016 года), включая обосновывающие материалы и слои в формате MID/MIF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представлено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7001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Перечень инвестиционных проектов по строительству объектов, требующих инженерного обеспечения (теплоснабжения), объёмы ввода отапливаемых площадей и планируемые сроки строительства объектов на период до 2032 года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представлено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9317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КЭПиСП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Актуальные данные по планируемой динамике строительства и ввода в эксплуатацию объектов жилой (многоквартирной и индивидуальной), общественно-деловой и производственной застройки по территориям застройки, административным районам и Санкт-Петербургу в целом на период до 2032 года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представлено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7001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ООО «СПб Реновация»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Адресный перечень строящихся и проектируемых объектов капитального строительства с указанием годов ввода в эксплуатацию и проектных тепловых нагрузок с разбивкой по видам (отопление, вентиляция и горячее водоснабжение (среднечасовое и максимально часовое значения)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представлено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4685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ООО «СПб Реновация»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Адресный перечень объектов подлежащих сносу с указанием характеристик объектов и планируемых сроков сноса и отключения от системы теплоснабжения.</a:t>
                      </a: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представлено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474" marR="3474" marT="34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967107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600" b="1" dirty="0" smtClean="0">
                <a:latin typeface="Arial" charset="0"/>
                <a:cs typeface="Arial" charset="0"/>
              </a:rPr>
              <a:t>Справка о получении исходных данных от ТСО для  актуализации Схемы теплоснабжения</a:t>
            </a:r>
            <a:endParaRPr lang="ru-RU" sz="1600" b="1" dirty="0"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258060"/>
          </a:xfrm>
        </p:spPr>
        <p:txBody>
          <a:bodyPr/>
          <a:lstStyle/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 источникам тепловой энергии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8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399319"/>
              </p:ext>
            </p:extLst>
          </p:nvPr>
        </p:nvGraphicFramePr>
        <p:xfrm>
          <a:off x="200691" y="1337558"/>
          <a:ext cx="8750361" cy="4084218"/>
        </p:xfrm>
        <a:graphic>
          <a:graphicData uri="http://schemas.openxmlformats.org/drawingml/2006/table">
            <a:tbl>
              <a:tblPr/>
              <a:tblGrid>
                <a:gridCol w="361371"/>
                <a:gridCol w="4010652"/>
                <a:gridCol w="4378338"/>
              </a:tblGrid>
              <a:tr h="57549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организации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Статус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</a:tr>
              <a:tr h="293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ПАО "ТГК-1"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получены не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полном объеме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3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АО "ИНТЕР РАО»  филиал "С-З ТЭЦ"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 получены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3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АО "Юго-Западная ТЭЦ"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 получены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3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АО "ГСР ТЭЦ"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 получены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3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ООО «ГКО"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 получены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3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ОАО "НПО ЦКТИ"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 получены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3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ГУП "ТЭК СПб"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 получены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3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ООО "Петербургтеплоэнерго"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получены не в полном объеме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3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ООО "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Теплоэнерго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 получены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332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АО «ГУЖКХ»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получены не в полном объеме</a:t>
                      </a: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7549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ТСО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197 прочих ТСО, рассылка проведена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по 164 ТСО (83%), данные на 25.01.2017 г. получены по 103 ТСО (63%)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19" marR="6019" marT="60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0" name="Объект 3"/>
          <p:cNvSpPr txBox="1">
            <a:spLocks/>
          </p:cNvSpPr>
          <p:nvPr/>
        </p:nvSpPr>
        <p:spPr bwMode="auto">
          <a:xfrm>
            <a:off x="0" y="5499500"/>
            <a:ext cx="9144000" cy="500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 b="1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FontTx/>
              <a:buNone/>
            </a:pPr>
            <a:r>
              <a:rPr lang="ru-RU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По финансово-хозяйственной деятельности ТСО</a:t>
            </a:r>
          </a:p>
          <a:p>
            <a:pPr marL="0" indent="0">
              <a:buFontTx/>
              <a:buNone/>
            </a:pPr>
            <a:r>
              <a:rPr lang="ru-RU" sz="1400" b="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Установленные сроки предоставления отчетности конец 1-го квартала</a:t>
            </a:r>
            <a:endParaRPr lang="ru-RU" sz="1400" b="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08369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600" b="1" dirty="0" smtClean="0">
                <a:latin typeface="Arial" charset="0"/>
                <a:cs typeface="Arial" charset="0"/>
              </a:rPr>
              <a:t>Справка о получении исходных данных от ТСО для  актуализации Схемы теплоснабжения</a:t>
            </a:r>
            <a:endParaRPr lang="ru-RU" sz="1600" b="1" dirty="0">
              <a:latin typeface="Arial" charset="0"/>
              <a:cs typeface="Arial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9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8" name="Объект 3"/>
          <p:cNvSpPr txBox="1">
            <a:spLocks/>
          </p:cNvSpPr>
          <p:nvPr/>
        </p:nvSpPr>
        <p:spPr bwMode="auto">
          <a:xfrm>
            <a:off x="0" y="1072642"/>
            <a:ext cx="4495800" cy="2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800" b="1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FontTx/>
              <a:buNone/>
            </a:pPr>
            <a:r>
              <a:rPr lang="ru-RU" sz="1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По надежности</a:t>
            </a:r>
            <a:endParaRPr lang="ru-RU" sz="14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1562375"/>
            <a:ext cx="9144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algn="just"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rPr>
              <a:t>1. В соответствии с п. … постановления Правительства РФ № 154 «» анализ и оценка надежности теплоснабжения потребителей города выполняется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rPr>
              <a:t>на основании данных о технологических нарушениях,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rPr>
              <a:t>предоставляемых теплоснабжающими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rPr>
              <a:t>организациями Санкт-Петербурга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rPr>
              <a:t>.</a:t>
            </a:r>
          </a:p>
          <a:p>
            <a:pPr marL="177800" algn="just"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rPr>
              <a:t>2. На 25.01.2017 данные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rPr>
              <a:t>о зарегистрированных в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rPr>
              <a:t>2016 году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</a:rPr>
              <a:t>технологических нарушениях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</a:rPr>
              <a:t> предоставлены организациями: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pitchFamily="34" charset="-128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378258"/>
              </p:ext>
            </p:extLst>
          </p:nvPr>
        </p:nvGraphicFramePr>
        <p:xfrm>
          <a:off x="204788" y="2731929"/>
          <a:ext cx="8733833" cy="3434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515"/>
                <a:gridCol w="2261520"/>
                <a:gridCol w="3124200"/>
                <a:gridCol w="3022598"/>
              </a:tblGrid>
              <a:tr h="444402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spc="-4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Общее количество зарегистрированных в организации отказов оборудования источников теплоснабжения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spc="-4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Общее количество зарегистрированных в организации отказов оборудования тепловых сетей</a:t>
                      </a:r>
                      <a:endParaRPr lang="ru-RU" sz="1000" b="0" kern="1200" spc="-4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ОАО "ТГК-1"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ОАО "Теплосеть Санкт-Петербурга"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АО "ИНТЕР РАО — Электрогенерация"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ЗАО "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Тепломагистраль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ОАО "Юго-Западная ТЭЦ"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АО "ГСР ТЭЦ"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ООО "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Обуховоэнерго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ОАО "НПО ЦКТИ"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ГУП "ТЭК СПб"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ООО "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Петербургтеплоэнерго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ООО "</a:t>
                      </a:r>
                      <a:r>
                        <a:rPr lang="ru-RU" sz="10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Теплоэнерго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5">
                <a:tc gridSpan="2"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Итого: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не предоставлены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1839" marR="2183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0" y="1304586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предоставлении исходных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данных о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технологических нарушениях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166280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Специальное оформление">
  <a:themeElements>
    <a:clrScheme name="5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5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Специальное оформление">
  <a:themeElements>
    <a:clrScheme name="6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6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9_Специальное оформление">
  <a:themeElements>
    <a:clrScheme name="9_Специальное оформление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Специальное оформление">
  <a:themeElements>
    <a:clrScheme name="2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12562</TotalTime>
  <Words>1709</Words>
  <Application>Microsoft Office PowerPoint</Application>
  <PresentationFormat>Экран (4:3)</PresentationFormat>
  <Paragraphs>332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10</vt:i4>
      </vt:variant>
    </vt:vector>
  </HeadingPairs>
  <TitlesOfParts>
    <vt:vector size="23" baseType="lpstr">
      <vt:lpstr>Arial Unicode MS</vt:lpstr>
      <vt:lpstr>Arial</vt:lpstr>
      <vt:lpstr>Arial Narrow</vt:lpstr>
      <vt:lpstr>Calibri</vt:lpstr>
      <vt:lpstr>Times New Roman</vt:lpstr>
      <vt:lpstr>3_Специальное оформление</vt:lpstr>
      <vt:lpstr>4_Специальное оформление</vt:lpstr>
      <vt:lpstr>5_Специальное оформление</vt:lpstr>
      <vt:lpstr>6_Специальное оформление</vt:lpstr>
      <vt:lpstr>7_Специальное оформление</vt:lpstr>
      <vt:lpstr>8_Специальное оформление</vt:lpstr>
      <vt:lpstr>9_Специальное оформление</vt:lpstr>
      <vt:lpstr>2_Специальное оформление</vt:lpstr>
      <vt:lpstr>Презентация PowerPoint</vt:lpstr>
      <vt:lpstr>Формирование материалов по приведению глав, частей обосновывающих материалов и разделов Схемы теплоснабжения в соответствии с замечаниями экспертной комиссии Минэнерго РФ</vt:lpstr>
      <vt:lpstr>Основные существенные замечания независимых экспертов к проекту схемы теплоснабжения г. Санкт-Петербург</vt:lpstr>
      <vt:lpstr>Презентация PowerPoint</vt:lpstr>
      <vt:lpstr>Актуализация схемы теплоснабжения города  Санкт-Петербург</vt:lpstr>
      <vt:lpstr>Справка о получении данных по абонентским базам ТСО для  актуализации Схемы теплоснабжения</vt:lpstr>
      <vt:lpstr>Справка о получении данных по абонентским базам ТСО для  актуализации Схемы теплоснабжения</vt:lpstr>
      <vt:lpstr>Справка о получении исходных данных от ТСО для  актуализации Схемы теплоснабжения</vt:lpstr>
      <vt:lpstr>Справка о получении исходных данных от ТСО для  актуализации Схемы теплоснабжения</vt:lpstr>
      <vt:lpstr>Спасибо за внимание!</vt:lpstr>
    </vt:vector>
  </TitlesOfParts>
  <Company>Typo Graphic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информационного обеспечения  управления теплоснабжением г. Нижнего Новгорода</dc:title>
  <dc:creator>Pirit</dc:creator>
  <cp:lastModifiedBy>Южаков Александр Витальевич</cp:lastModifiedBy>
  <cp:revision>1020</cp:revision>
  <cp:lastPrinted>2017-01-25T10:50:53Z</cp:lastPrinted>
  <dcterms:created xsi:type="dcterms:W3CDTF">2009-07-15T11:37:47Z</dcterms:created>
  <dcterms:modified xsi:type="dcterms:W3CDTF">2017-01-26T08:19:40Z</dcterms:modified>
</cp:coreProperties>
</file>